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8"/>
  </p:notesMasterIdLst>
  <p:sldIdLst>
    <p:sldId id="256" r:id="rId6"/>
    <p:sldId id="402" r:id="rId7"/>
    <p:sldId id="409" r:id="rId8"/>
    <p:sldId id="385" r:id="rId9"/>
    <p:sldId id="393" r:id="rId10"/>
    <p:sldId id="380" r:id="rId11"/>
    <p:sldId id="379" r:id="rId12"/>
    <p:sldId id="292" r:id="rId13"/>
    <p:sldId id="258" r:id="rId14"/>
    <p:sldId id="264" r:id="rId15"/>
    <p:sldId id="265" r:id="rId16"/>
    <p:sldId id="407" r:id="rId17"/>
    <p:sldId id="408" r:id="rId18"/>
    <p:sldId id="269" r:id="rId19"/>
    <p:sldId id="276" r:id="rId20"/>
    <p:sldId id="277" r:id="rId21"/>
    <p:sldId id="295" r:id="rId22"/>
    <p:sldId id="296" r:id="rId23"/>
    <p:sldId id="398" r:id="rId24"/>
    <p:sldId id="387" r:id="rId25"/>
    <p:sldId id="406" r:id="rId26"/>
    <p:sldId id="40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85820" autoAdjust="0"/>
  </p:normalViewPr>
  <p:slideViewPr>
    <p:cSldViewPr>
      <p:cViewPr varScale="1">
        <p:scale>
          <a:sx n="80" d="100"/>
          <a:sy n="80" d="100"/>
        </p:scale>
        <p:origin x="185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2A146-42EA-4478-8D26-CD2F47CEB9D8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B7D36-0F51-47D3-B993-727D12D34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54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28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859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85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fa-I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9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fa-I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9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9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11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5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41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165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12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80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93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9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80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556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720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141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363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83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8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1440"/>
            <a:ext cx="8610600" cy="463296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fa-IR" sz="6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Yagut" panose="00000400000000000000" pitchFamily="2" charset="-78"/>
              </a:rPr>
              <a:t>آشنایی با کم </a:t>
            </a:r>
            <a:r>
              <a:rPr lang="fa-IR" sz="6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Yagut" panose="00000400000000000000" pitchFamily="2" charset="-78"/>
              </a:rPr>
              <a:t>کاری</a:t>
            </a:r>
            <a:br>
              <a:rPr lang="fa-IR" sz="6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Yagut" panose="00000400000000000000" pitchFamily="2" charset="-78"/>
              </a:rPr>
            </a:br>
            <a:r>
              <a:rPr lang="fa-IR" sz="6000" b="1" spc="5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Yagut" panose="00000400000000000000" pitchFamily="2" charset="-78"/>
              </a:rPr>
              <a:t>تیروئید </a:t>
            </a:r>
            <a:r>
              <a:rPr lang="fa-IR" sz="60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Yagut" panose="00000400000000000000" pitchFamily="2" charset="-78"/>
              </a:rPr>
              <a:t>نوزادی(1)</a:t>
            </a:r>
            <a:endParaRPr lang="en-US" sz="36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267200"/>
            <a:ext cx="8610600" cy="2362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Hypothyroidism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1635600">
            <a:off x="940807" y="3389452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D067900A-E2E8-4FE4-BE42-A5F19DB7C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2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7"/>
    </mc:Choice>
    <mc:Fallback xmlns="">
      <p:transition spd="slow" advTm="7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1"/>
            <a:ext cx="8610600" cy="838200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وظایف غده تیروئید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10600" cy="5257800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1- تولید هورمون :</a:t>
            </a:r>
          </a:p>
          <a:p>
            <a:pPr marL="457200" indent="-457200" algn="just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Tx/>
              <a:buChar char="-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تیروکسین یا تترا یدو تیرونین (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T4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) (بیشترین مقدار )</a:t>
            </a: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Tx/>
              <a:buChar char="-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تری یدو تیرونین (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T3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) (بیشترین فعالیت )</a:t>
            </a:r>
          </a:p>
          <a:p>
            <a:pPr marL="457200" indent="-457200" algn="just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Tx/>
              <a:buChar char="-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تری یدو تیرونین معکوس (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TR3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(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( کمترین مقدار )</a:t>
            </a:r>
          </a:p>
          <a:p>
            <a:pPr marL="457200" indent="-457200" algn="just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Tx/>
              <a:buChar char="-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کلسیتونین</a:t>
            </a:r>
          </a:p>
          <a:p>
            <a:pPr algn="just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2- ترشح این هورمونها به داخل خون </a:t>
            </a:r>
          </a:p>
          <a:p>
            <a:pPr marL="457200" indent="-457200" algn="just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Tx/>
              <a:buChar char="-"/>
              <a:defRPr/>
            </a:pPr>
            <a:endParaRPr lang="fa-IR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Tx/>
              <a:buChar char="-"/>
              <a:defRPr/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B8F9B650-CBE6-46F4-80BC-AE178D8BE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33" y="4419600"/>
            <a:ext cx="28956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9F939686-124B-47F9-9D7B-1805CBEC5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4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30"/>
    </mc:Choice>
    <mc:Fallback xmlns="">
      <p:transition spd="slow" advTm="39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1"/>
            <a:ext cx="8610600" cy="8382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وظایف هورمونهای تیروئید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0"/>
            <a:ext cx="8610600" cy="5486400"/>
          </a:xfrm>
        </p:spPr>
        <p:txBody>
          <a:bodyPr>
            <a:normAutofit lnSpcReduction="10000"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افزایش میزان سوخت و ساز پایه ( اثر اصلی )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تولید گرما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افزایش سوخت و ساز قندها و چربی‌ها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تحریک ساختن پروتئین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تسهیل در رشد بدن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رشد و نمو مغز به خصوص دوران قبل از تولد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هورمون کلسیتونین در متابولیسم کلسیم مؤثر است.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4870A549-8175-4C5A-B327-817DAA438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6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13"/>
    </mc:Choice>
    <mc:Fallback xmlns="">
      <p:transition spd="slow" advTm="52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" y="304800"/>
            <a:ext cx="8610600" cy="8382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هورمون محرکه تیروئید ( </a:t>
            </a:r>
            <a:r>
              <a:rPr lang="en-US" sz="4000" b="1" dirty="0">
                <a:cs typeface="B Yagut" panose="00000400000000000000" pitchFamily="2" charset="-78"/>
              </a:rPr>
              <a:t>TSH</a:t>
            </a:r>
            <a:r>
              <a:rPr lang="fa-IR" sz="4000" b="1" dirty="0">
                <a:cs typeface="B Yagut" panose="00000400000000000000" pitchFamily="2" charset="-78"/>
              </a:rPr>
              <a:t> )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71600"/>
            <a:ext cx="8610600" cy="4953000"/>
          </a:xfrm>
        </p:spPr>
        <p:txBody>
          <a:bodyPr>
            <a:normAutofit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به وسیله سلول‌های هیپوفیز قدامی ترشح می شود.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باعث </a:t>
            </a:r>
            <a:r>
              <a:rPr lang="fa-IR" u="sng" dirty="0">
                <a:solidFill>
                  <a:schemeClr val="tx1"/>
                </a:solidFill>
                <a:cs typeface="B Yagut" panose="00000400000000000000" pitchFamily="2" charset="-78"/>
              </a:rPr>
              <a:t>کنترل عملکرد تیروئید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می شود.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پس از ترشح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TSH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، سطح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T3 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و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T4 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خون بالا می‌رود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77C4CBC8-632F-4750-B5B2-74E3178AF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28" name="Picture 4" descr="علل و عوامل خطر کم کاری تیروئید">
            <a:extLst>
              <a:ext uri="{FF2B5EF4-FFF2-40B4-BE49-F238E27FC236}">
                <a16:creationId xmlns="" xmlns:a16="http://schemas.microsoft.com/office/drawing/2014/main" id="{C62F1BFB-EEEA-4067-BF53-6F4637BC8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076454"/>
            <a:ext cx="4091319" cy="265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32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8"/>
    </mc:Choice>
    <mc:Fallback xmlns="">
      <p:transition spd="slow" advTm="21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81000"/>
            <a:ext cx="8610600" cy="8382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هورمون آزاد کننده تیروتروپین( </a:t>
            </a:r>
            <a:r>
              <a:rPr lang="en-US" sz="4000" b="1" dirty="0">
                <a:cs typeface="B Yagut" panose="00000400000000000000" pitchFamily="2" charset="-78"/>
              </a:rPr>
              <a:t>TRH</a:t>
            </a:r>
            <a:r>
              <a:rPr lang="fa-IR" sz="4000" b="1" dirty="0">
                <a:cs typeface="B Yagut" panose="00000400000000000000" pitchFamily="2" charset="-78"/>
              </a:rPr>
              <a:t> )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676400"/>
            <a:ext cx="8610600" cy="4648200"/>
          </a:xfrm>
        </p:spPr>
        <p:txBody>
          <a:bodyPr>
            <a:normAutofit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از هیپوتالاموس ترشح می شود.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تقریباً ۱۵ دقیقه پس از تجویز </a:t>
            </a:r>
            <a:r>
              <a:rPr lang="en-US" sz="2800" dirty="0">
                <a:solidFill>
                  <a:schemeClr val="tx1"/>
                </a:solidFill>
                <a:cs typeface="B Yagut" panose="00000400000000000000" pitchFamily="2" charset="-78"/>
              </a:rPr>
              <a:t>TRH</a:t>
            </a:r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میزان ترشح </a:t>
            </a:r>
            <a:r>
              <a:rPr lang="en-US" sz="2800" dirty="0">
                <a:solidFill>
                  <a:schemeClr val="tx1"/>
                </a:solidFill>
                <a:cs typeface="B Yagut" panose="00000400000000000000" pitchFamily="2" charset="-78"/>
              </a:rPr>
              <a:t>TSH</a:t>
            </a:r>
            <a:r>
              <a:rPr lang="fa-IR" sz="2800" dirty="0">
                <a:solidFill>
                  <a:schemeClr val="tx1"/>
                </a:solidFill>
                <a:cs typeface="B Yagut" panose="00000400000000000000" pitchFamily="2" charset="-78"/>
              </a:rPr>
              <a:t> به حداکثر خود می‌رسد.</a:t>
            </a:r>
            <a:endParaRPr lang="en-US" sz="2800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AA7FBEBA-20A2-4FEC-9C18-FD8B0F22C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Picture 2" descr="کم کاری تیروئید: علائم، عوارض و درمان - فوق تخصص غدد و متابوليسم ...">
            <a:extLst>
              <a:ext uri="{FF2B5EF4-FFF2-40B4-BE49-F238E27FC236}">
                <a16:creationId xmlns="" xmlns:a16="http://schemas.microsoft.com/office/drawing/2014/main" id="{B8B485A0-6A42-4408-949E-15FB95C56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56" y="3276600"/>
            <a:ext cx="6508955" cy="359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11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01"/>
    </mc:Choice>
    <mc:Fallback xmlns="">
      <p:transition spd="slow" advTm="22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610600" cy="8382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تنظیم تولید </a:t>
            </a:r>
            <a:r>
              <a:rPr lang="en-US" sz="4000" b="1" dirty="0">
                <a:cs typeface="B Yagut" panose="00000400000000000000" pitchFamily="2" charset="-78"/>
              </a:rPr>
              <a:t>TSH</a:t>
            </a:r>
            <a:r>
              <a:rPr lang="fa-IR" sz="4000" b="1" dirty="0">
                <a:cs typeface="B Yagut" panose="00000400000000000000" pitchFamily="2" charset="-78"/>
              </a:rPr>
              <a:t> توسط هورمونهای </a:t>
            </a:r>
            <a:r>
              <a:rPr lang="en-US" sz="4000" b="1" dirty="0">
                <a:cs typeface="B Yagut" panose="00000400000000000000" pitchFamily="2" charset="-78"/>
              </a:rPr>
              <a:t>T3</a:t>
            </a:r>
            <a:r>
              <a:rPr lang="fa-IR" sz="4000" b="1" dirty="0">
                <a:cs typeface="B Yagut" panose="00000400000000000000" pitchFamily="2" charset="-78"/>
              </a:rPr>
              <a:t> و </a:t>
            </a:r>
            <a:r>
              <a:rPr lang="en-US" sz="4000" b="1" dirty="0">
                <a:cs typeface="B Yagut" panose="00000400000000000000" pitchFamily="2" charset="-78"/>
              </a:rPr>
              <a:t>T4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10600" cy="5257800"/>
          </a:xfrm>
        </p:spPr>
        <p:txBody>
          <a:bodyPr>
            <a:normAutofit fontScale="92500" lnSpcReduction="10000"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کاهش هورمون‌های تیروئید خون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  <a:sym typeface="Wingdings 3"/>
              </a:rPr>
              <a:t></a:t>
            </a:r>
            <a:r>
              <a:rPr lang="fa-IR" dirty="0">
                <a:cs typeface="B Yagut" panose="00000400000000000000" pitchFamily="2" charset="-78"/>
              </a:rPr>
              <a:t> 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1- افزایش تولید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TSH</a:t>
            </a:r>
            <a:endParaRPr lang="fa-IR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2- تشدید اثر تحریکی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TRH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بر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TSH </a:t>
            </a:r>
            <a:endParaRPr lang="fa-IR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  <a:buClr>
                <a:srgbClr val="C00000"/>
              </a:buClr>
              <a:defRPr/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افزایش هورمون‌های تیروئید خون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  <a:sym typeface="Wingdings 3"/>
              </a:rPr>
              <a:t>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1- به سرعت و به صورت مستقیم تولید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TSH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را مهار می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کند.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2- اثر تحریکی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TRH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بر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TSH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را مهار می‌کند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.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  <a:defRPr/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  <a:buClr>
                <a:srgbClr val="C00000"/>
              </a:buClr>
              <a:defRPr/>
            </a:pPr>
            <a:endParaRPr lang="fa-IR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A82C1623-FEEB-4D26-94E4-2011E53D1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user\Desktop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25146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95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93"/>
    </mc:Choice>
    <mc:Fallback xmlns="">
      <p:transition spd="slow" advTm="78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2290"/>
            <a:ext cx="8610600" cy="8382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چه غذاهایی ید دارند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10600" cy="5257800"/>
          </a:xfrm>
        </p:spPr>
        <p:txBody>
          <a:bodyPr>
            <a:normAutofit fontScale="92500" lnSpcReduction="10000"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کلیه غذاهای دریایی ( ماهی ، میگو ، ... )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تخم مرغ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لبنیات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سبزی ها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گوشتها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حبوبات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میوه ها</a:t>
            </a: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BCAB57C5-22B7-49A8-900F-742E0A4AB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79"/>
    </mc:Choice>
    <mc:Fallback xmlns="">
      <p:transition spd="slow" advTm="82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610600" cy="838200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>
                <a:cs typeface="B Yagut" panose="00000400000000000000" pitchFamily="2" charset="-78"/>
              </a:rPr>
              <a:t>عوارض کمبود ید در رژیم غذایی زنان باردار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95400"/>
            <a:ext cx="8610600" cy="5029200"/>
          </a:xfrm>
        </p:spPr>
        <p:txBody>
          <a:bodyPr>
            <a:norm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3000" dirty="0">
                <a:solidFill>
                  <a:schemeClr val="tx1"/>
                </a:solidFill>
                <a:cs typeface="B Yagut" panose="00000400000000000000" pitchFamily="2" charset="-78"/>
              </a:rPr>
              <a:t>سقط جنین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3000" dirty="0">
                <a:solidFill>
                  <a:schemeClr val="tx1"/>
                </a:solidFill>
                <a:cs typeface="B Yagut" panose="00000400000000000000" pitchFamily="2" charset="-78"/>
              </a:rPr>
              <a:t>مرده زایی 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3000" dirty="0">
                <a:solidFill>
                  <a:schemeClr val="tx1"/>
                </a:solidFill>
                <a:cs typeface="B Yagut" panose="00000400000000000000" pitchFamily="2" charset="-78"/>
              </a:rPr>
              <a:t>بروز ناهنجاري هاي مادرزادي در جنین 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3000" dirty="0">
                <a:solidFill>
                  <a:schemeClr val="tx1"/>
                </a:solidFill>
                <a:cs typeface="B Yagut" panose="00000400000000000000" pitchFamily="2" charset="-78"/>
              </a:rPr>
              <a:t>تولد نوزاد مبتلا به کم کاري تیرویید 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3000" dirty="0">
                <a:solidFill>
                  <a:schemeClr val="tx1"/>
                </a:solidFill>
                <a:cs typeface="B Yagut" panose="00000400000000000000" pitchFamily="2" charset="-78"/>
              </a:rPr>
              <a:t>در موارد کمبود شدید ید، شانس مرگ زن باردار افزایش می یابد</a:t>
            </a:r>
            <a:endParaRPr lang="en-US" sz="3000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E05E9812-7662-468F-9429-8D90DFD0B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9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69"/>
    </mc:Choice>
    <mc:Fallback xmlns="">
      <p:transition spd="slow" advTm="22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7" y="508000"/>
            <a:ext cx="8610600" cy="838200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>
                <a:cs typeface="B Yagut" panose="00000400000000000000" pitchFamily="2" charset="-78"/>
              </a:rPr>
              <a:t>عوارض کمبود ید در رژیم غذایی زنان شیرده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981200"/>
            <a:ext cx="8610600" cy="4343400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تولید شیر با میزان ناکافی ید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  <a:sym typeface="Wingdings 3"/>
              </a:rPr>
              <a:t></a:t>
            </a:r>
            <a:endParaRPr lang="fa-IR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بیماري کم کاري تیرویید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کوتاهی قد 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افزایش شانس مرگ و میر شیرخوار</a:t>
            </a: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B872D12B-B1BA-402B-8022-87262D6CA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2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74"/>
    </mc:Choice>
    <mc:Fallback xmlns="">
      <p:transition spd="slow" advTm="35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" y="203200"/>
            <a:ext cx="8610600" cy="8382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عوارض کمبود ید در رژیم غذایی کودکان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10600" cy="5257800"/>
          </a:xfrm>
        </p:spPr>
        <p:txBody>
          <a:bodyPr>
            <a:normAutofit fontScale="85000" lnSpcReduction="20000"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اختلال در رشد و نمو 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ضعف و بی حالی و خواب آلودگی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از دست دادن نشاط و انرژي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کندي در صحبت کردن و تحرك بدنی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افزایش وزن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کدر و شکننده شدن موها و ناخنها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کوتاهی قد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افسردگی، افت تحصیلی و عقب ماندگی ذهنی</a:t>
            </a: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B8FD5139-64A9-49DE-BA88-5776E18AFD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7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65"/>
    </mc:Choice>
    <mc:Fallback xmlns="">
      <p:transition spd="slow" advTm="52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2290"/>
            <a:ext cx="8610600" cy="8382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خلاصه مطالب و نتیجه گیری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14400"/>
            <a:ext cx="8610600" cy="5410200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600" dirty="0">
                <a:solidFill>
                  <a:schemeClr val="tx1"/>
                </a:solidFill>
                <a:cs typeface="B Yagut" panose="00000400000000000000" pitchFamily="2" charset="-78"/>
              </a:rPr>
              <a:t>غده تیروئید یکی از مهمترین غده های درون ریز بدن می باشد که وظایف مهمی چون تنظیم متابولیسم بدن و رشد و نمو مغز را بر عهده دارد.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600" dirty="0">
                <a:solidFill>
                  <a:schemeClr val="tx1"/>
                </a:solidFill>
                <a:cs typeface="B Yagut" panose="00000400000000000000" pitchFamily="2" charset="-78"/>
              </a:rPr>
              <a:t>ترشح </a:t>
            </a:r>
            <a:r>
              <a:rPr lang="en-US" sz="2600" dirty="0">
                <a:solidFill>
                  <a:schemeClr val="tx1"/>
                </a:solidFill>
                <a:cs typeface="B Yagut" panose="00000400000000000000" pitchFamily="2" charset="-78"/>
              </a:rPr>
              <a:t>TRH</a:t>
            </a:r>
            <a:r>
              <a:rPr lang="fa-IR" sz="2600" dirty="0">
                <a:solidFill>
                  <a:schemeClr val="tx1"/>
                </a:solidFill>
                <a:cs typeface="B Yagut" panose="00000400000000000000" pitchFamily="2" charset="-78"/>
              </a:rPr>
              <a:t> از هیپوتالاموس موجب ترشح هورمون </a:t>
            </a:r>
            <a:r>
              <a:rPr lang="en-US" sz="2600" dirty="0">
                <a:solidFill>
                  <a:schemeClr val="tx1"/>
                </a:solidFill>
                <a:cs typeface="B Yagut" panose="00000400000000000000" pitchFamily="2" charset="-78"/>
              </a:rPr>
              <a:t>TSH</a:t>
            </a:r>
            <a:r>
              <a:rPr lang="fa-IR" sz="2600" dirty="0">
                <a:solidFill>
                  <a:schemeClr val="tx1"/>
                </a:solidFill>
                <a:cs typeface="B Yagut" panose="00000400000000000000" pitchFamily="2" charset="-78"/>
              </a:rPr>
              <a:t> از هیپوفیز شده و </a:t>
            </a:r>
            <a:r>
              <a:rPr lang="en-US" sz="2600" dirty="0">
                <a:solidFill>
                  <a:schemeClr val="tx1"/>
                </a:solidFill>
                <a:cs typeface="B Yagut" panose="00000400000000000000" pitchFamily="2" charset="-78"/>
              </a:rPr>
              <a:t>TSH</a:t>
            </a:r>
            <a:r>
              <a:rPr lang="fa-IR" sz="2600" dirty="0">
                <a:solidFill>
                  <a:schemeClr val="tx1"/>
                </a:solidFill>
                <a:cs typeface="B Yagut" panose="00000400000000000000" pitchFamily="2" charset="-78"/>
              </a:rPr>
              <a:t> موجب ترشح </a:t>
            </a:r>
            <a:r>
              <a:rPr lang="en-US" sz="2600" dirty="0">
                <a:solidFill>
                  <a:schemeClr val="tx1"/>
                </a:solidFill>
                <a:cs typeface="B Yagut" panose="00000400000000000000" pitchFamily="2" charset="-78"/>
              </a:rPr>
              <a:t>T3</a:t>
            </a:r>
            <a:r>
              <a:rPr lang="fa-IR" sz="2600" dirty="0">
                <a:solidFill>
                  <a:schemeClr val="tx1"/>
                </a:solidFill>
                <a:cs typeface="B Yagut" panose="00000400000000000000" pitchFamily="2" charset="-78"/>
              </a:rPr>
              <a:t> و </a:t>
            </a:r>
            <a:r>
              <a:rPr lang="en-US" sz="2600" dirty="0">
                <a:solidFill>
                  <a:schemeClr val="tx1"/>
                </a:solidFill>
                <a:cs typeface="B Yagut" panose="00000400000000000000" pitchFamily="2" charset="-78"/>
              </a:rPr>
              <a:t>T4</a:t>
            </a:r>
            <a:r>
              <a:rPr lang="fa-IR" sz="2600" dirty="0">
                <a:solidFill>
                  <a:schemeClr val="tx1"/>
                </a:solidFill>
                <a:cs typeface="B Yagut" panose="00000400000000000000" pitchFamily="2" charset="-78"/>
              </a:rPr>
              <a:t> می شود.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600" dirty="0">
                <a:solidFill>
                  <a:schemeClr val="tx1"/>
                </a:solidFill>
                <a:cs typeface="B Yagut" panose="00000400000000000000" pitchFamily="2" charset="-78"/>
              </a:rPr>
              <a:t>از طرف دیگر سطح </a:t>
            </a:r>
            <a:r>
              <a:rPr lang="en-US" sz="2600" dirty="0">
                <a:solidFill>
                  <a:schemeClr val="tx1"/>
                </a:solidFill>
                <a:cs typeface="B Yagut" panose="00000400000000000000" pitchFamily="2" charset="-78"/>
              </a:rPr>
              <a:t>T3</a:t>
            </a:r>
            <a:r>
              <a:rPr lang="fa-IR" sz="2600" dirty="0">
                <a:solidFill>
                  <a:schemeClr val="tx1"/>
                </a:solidFill>
                <a:cs typeface="B Yagut" panose="00000400000000000000" pitchFamily="2" charset="-78"/>
              </a:rPr>
              <a:t> و </a:t>
            </a:r>
            <a:r>
              <a:rPr lang="en-US" sz="2600" dirty="0">
                <a:solidFill>
                  <a:schemeClr val="tx1"/>
                </a:solidFill>
                <a:cs typeface="B Yagut" panose="00000400000000000000" pitchFamily="2" charset="-78"/>
              </a:rPr>
              <a:t>T4</a:t>
            </a:r>
            <a:r>
              <a:rPr lang="fa-IR" sz="2600" dirty="0">
                <a:solidFill>
                  <a:schemeClr val="tx1"/>
                </a:solidFill>
                <a:cs typeface="B Yagut" panose="00000400000000000000" pitchFamily="2" charset="-78"/>
              </a:rPr>
              <a:t> خون باعث تنظیم ترشح </a:t>
            </a:r>
            <a:r>
              <a:rPr lang="en-US" sz="2600" dirty="0">
                <a:solidFill>
                  <a:schemeClr val="tx1"/>
                </a:solidFill>
                <a:cs typeface="B Yagut" panose="00000400000000000000" pitchFamily="2" charset="-78"/>
              </a:rPr>
              <a:t>TSH</a:t>
            </a:r>
            <a:r>
              <a:rPr lang="fa-IR" sz="2600" dirty="0">
                <a:solidFill>
                  <a:schemeClr val="tx1"/>
                </a:solidFill>
                <a:cs typeface="B Yagut" panose="00000400000000000000" pitchFamily="2" charset="-78"/>
              </a:rPr>
              <a:t> و تنظیم اثر تحریکی </a:t>
            </a:r>
            <a:r>
              <a:rPr lang="en-US" sz="2600" dirty="0">
                <a:solidFill>
                  <a:schemeClr val="tx1"/>
                </a:solidFill>
                <a:cs typeface="B Yagut" panose="00000400000000000000" pitchFamily="2" charset="-78"/>
              </a:rPr>
              <a:t>TRH </a:t>
            </a:r>
            <a:r>
              <a:rPr lang="fa-IR" sz="2600" dirty="0">
                <a:solidFill>
                  <a:schemeClr val="tx1"/>
                </a:solidFill>
                <a:cs typeface="B Yagut" panose="00000400000000000000" pitchFamily="2" charset="-78"/>
              </a:rPr>
              <a:t>بر </a:t>
            </a:r>
            <a:r>
              <a:rPr lang="en-US" sz="2600" dirty="0">
                <a:solidFill>
                  <a:schemeClr val="tx1"/>
                </a:solidFill>
                <a:cs typeface="B Yagut" panose="00000400000000000000" pitchFamily="2" charset="-78"/>
              </a:rPr>
              <a:t>TSH </a:t>
            </a:r>
            <a:r>
              <a:rPr lang="fa-IR" sz="2600" dirty="0">
                <a:solidFill>
                  <a:schemeClr val="tx1"/>
                </a:solidFill>
                <a:cs typeface="B Yagut" panose="00000400000000000000" pitchFamily="2" charset="-78"/>
              </a:rPr>
              <a:t> می شود.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600" dirty="0">
                <a:solidFill>
                  <a:schemeClr val="tx1"/>
                </a:solidFill>
                <a:cs typeface="B Yagut" panose="00000400000000000000" pitchFamily="2" charset="-78"/>
              </a:rPr>
              <a:t>کمبود ید در بدن باعث اختلال در ساخت هورمونهای تیروئید شده و عوارض متعددی ایجاد می نماید.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B533E1B2-F65C-4ED5-AA19-2ABE9AAA2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5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15"/>
    </mc:Choice>
    <mc:Fallback xmlns="">
      <p:transition spd="slow" advTm="59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1441"/>
            <a:ext cx="8610600" cy="899159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fa-IR" sz="4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Yagut" panose="00000400000000000000" pitchFamily="2" charset="-78"/>
              </a:rPr>
              <a:t>مشخصات سند</a:t>
            </a:r>
            <a:endParaRPr lang="en-US" sz="4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328" y="3048018"/>
            <a:ext cx="5011272" cy="3707340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chemeClr val="tx1"/>
                </a:solidFill>
                <a:cs typeface="B Yagut" panose="00000400000000000000" pitchFamily="2" charset="-78"/>
              </a:rPr>
              <a:t>نام : نفیسه صادقیان</a:t>
            </a:r>
          </a:p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chemeClr val="tx1"/>
                </a:solidFill>
                <a:cs typeface="B Yagut" panose="00000400000000000000" pitchFamily="2" charset="-78"/>
              </a:rPr>
              <a:t>مدرک : کارشناس ارشد اپیدمیولوژی</a:t>
            </a:r>
          </a:p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chemeClr val="tx1"/>
                </a:solidFill>
                <a:cs typeface="B Yagut" panose="00000400000000000000" pitchFamily="2" charset="-78"/>
              </a:rPr>
              <a:t>موقعیت اشتغال : مربی آموزشگاه بهورزی </a:t>
            </a:r>
            <a:endParaRPr lang="en-US" sz="2400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dirty="0">
                <a:solidFill>
                  <a:schemeClr val="tx1"/>
                </a:solidFill>
                <a:cs typeface="B Yagut" panose="00000400000000000000" pitchFamily="2" charset="-78"/>
              </a:rPr>
              <a:t>مرکز آموزش بهورزی شهرستان اصفهان یک</a:t>
            </a:r>
          </a:p>
          <a:p>
            <a:pPr rtl="1">
              <a:lnSpc>
                <a:spcPct val="150000"/>
              </a:lnSpc>
            </a:pPr>
            <a:r>
              <a:rPr lang="fa-IR" sz="2400" dirty="0">
                <a:solidFill>
                  <a:schemeClr val="tx1"/>
                </a:solidFill>
                <a:cs typeface="B Yagut" panose="00000400000000000000" pitchFamily="2" charset="-78"/>
              </a:rPr>
              <a:t>دانشگاه علوم پزشکی و خدمات بهداشتی درمانی اصفهان</a:t>
            </a:r>
            <a:endParaRPr lang="en-US" sz="2400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1635600">
            <a:off x="255007" y="1861465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="" xmlns:a16="http://schemas.microsoft.com/office/drawing/2014/main" id="{E6A5B8D8-0E25-450F-8B73-73C8FE6A2913}"/>
              </a:ext>
            </a:extLst>
          </p:cNvPr>
          <p:cNvSpPr txBox="1">
            <a:spLocks/>
          </p:cNvSpPr>
          <p:nvPr/>
        </p:nvSpPr>
        <p:spPr>
          <a:xfrm>
            <a:off x="5143499" y="1267484"/>
            <a:ext cx="3886201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000" b="1" dirty="0">
                <a:ln w="22225">
                  <a:solidFill>
                    <a:schemeClr val="accent2"/>
                  </a:solidFill>
                  <a:prstDash val="solid"/>
                </a:ln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="" xmlns:a16="http://schemas.microsoft.com/office/drawing/2014/main" id="{AB90C499-C33C-4768-A2CD-0D622C568511}"/>
              </a:ext>
            </a:extLst>
          </p:cNvPr>
          <p:cNvSpPr txBox="1">
            <a:spLocks/>
          </p:cNvSpPr>
          <p:nvPr/>
        </p:nvSpPr>
        <p:spPr>
          <a:xfrm>
            <a:off x="5440680" y="2222079"/>
            <a:ext cx="3429000" cy="42549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500" dirty="0">
                <a:cs typeface="B Yagut" panose="00000400000000000000" pitchFamily="2" charset="-78"/>
              </a:rPr>
              <a:t>حیطه درس: غیرواگیر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500" dirty="0">
                <a:cs typeface="B Yagut" panose="00000400000000000000" pitchFamily="2" charset="-78"/>
              </a:rPr>
              <a:t>آخرین بازنگری : 99/4/15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500" dirty="0">
                <a:cs typeface="B Yagut" panose="00000400000000000000" pitchFamily="2" charset="-78"/>
              </a:rPr>
              <a:t>نوبت تهیه: 2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500" dirty="0">
                <a:cs typeface="B Yagut" panose="00000400000000000000" pitchFamily="2" charset="-78"/>
              </a:rPr>
              <a:t>نام فایل: </a:t>
            </a:r>
            <a:r>
              <a:rPr lang="en-US" sz="2500">
                <a:cs typeface="B Yagut" panose="00000400000000000000" pitchFamily="2" charset="-78"/>
              </a:rPr>
              <a:t>NC bakhshe1-kamkarie-tyroid-nozadi-edi2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="" xmlns:a16="http://schemas.microsoft.com/office/drawing/2014/main" id="{19CC34F6-7547-4848-B729-1FD4713D1BAC}"/>
              </a:ext>
            </a:extLst>
          </p:cNvPr>
          <p:cNvSpPr txBox="1">
            <a:spLocks/>
          </p:cNvSpPr>
          <p:nvPr/>
        </p:nvSpPr>
        <p:spPr>
          <a:xfrm>
            <a:off x="439271" y="125763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cs typeface="B Yagut" panose="00000400000000000000" pitchFamily="2" charset="-78"/>
              </a:rPr>
              <a:t>مشخصات مدرس یا مدرسین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AB3DD40-2EEB-46E0-91E4-14981230F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00193"/>
            <a:ext cx="1295401" cy="152309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="" xmlns:a16="http://schemas.microsoft.com/office/drawing/2014/main" id="{7DAADFE6-1885-4C9D-A1CA-99EBE7127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89"/>
    </mc:Choice>
    <mc:Fallback xmlns="">
      <p:transition spd="slow" advTm="36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10600" cy="990599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پرسش و تمرین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447800"/>
            <a:ext cx="8610600" cy="4876800"/>
          </a:xfrm>
        </p:spPr>
        <p:txBody>
          <a:bodyPr>
            <a:normAutofit fontScale="85000" lnSpcReduction="20000"/>
          </a:bodyPr>
          <a:lstStyle/>
          <a:p>
            <a:pPr algn="r" rtl="1">
              <a:lnSpc>
                <a:spcPct val="150000"/>
              </a:lnSpc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1 - غده تیروئید چه نقشی در سلامت انسان </a:t>
            </a:r>
            <a:r>
              <a:rPr lang="fa-IR">
                <a:solidFill>
                  <a:schemeClr val="tx1"/>
                </a:solidFill>
                <a:cs typeface="B Yagut" panose="00000400000000000000" pitchFamily="2" charset="-78"/>
              </a:rPr>
              <a:t>ایفا می کند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؟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2- نام هورمونهای غده تیروئید را نام ببرید؟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3 – چهار مورد از وظایف هورمون تیروئید را نام ببرید؟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4 - عملکرد محور هیپوتالاموس-هیپوفیز-غده تیروئید را به اختصار بیان نمایید؟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5- نحوه تنظیم تولید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TSH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توسط هورمونهای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T3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و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T4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را توضیح دهید؟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6- عوارض کمبود ید در رژیم غذایی زنان باردار و شیرده را نام ببرید؟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7 – کمبود ید چه عوارضی را در بارداران و شیرخواران ایجاد می کند؟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896C83E1-587F-419C-8C53-10B8A696A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2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8"/>
    </mc:Choice>
    <mc:Fallback xmlns="">
      <p:transition spd="slow" advTm="11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2290"/>
            <a:ext cx="8610600" cy="8382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فهرست منابع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10600" cy="5257800"/>
          </a:xfrm>
        </p:spPr>
        <p:txBody>
          <a:bodyPr>
            <a:normAutofit fontScale="85000" lnSpcReduction="20000"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دفتر مدیریت بیماری های غیرواگیر، برنامه کشوری غربالگری بیماری کم کاری تیروئید نوزادان ،وزارت بهداشت درمان و آموزش پزشکی ، 1396</a:t>
            </a: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یاوری،پ. اپیدمیولوژی بیماری های شایع ایران ، تهران ، انتشارات گپ ، 1393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عزیزی،ف. دلشاد،ح. تغييرات تيـروئيد در حاملگي ، تهران ، مجله غدد درون ریز و متابولیسم ایران ، 1392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برهانی حقیقی،م. پسند مژده،ه. نقش هورمونهاي تيروئيد در سيستم عصبي مركزي ، تهران ، مجله علوم و اعصاب شفای خاتم ، 1396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F59CB10A-3C81-42BF-953D-02DB14AC3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1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5"/>
    </mc:Choice>
    <mc:Fallback xmlns="">
      <p:transition spd="slow" advTm="2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57200" y="1143000"/>
            <a:ext cx="79248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3429000"/>
            <a:ext cx="7772400" cy="1295400"/>
          </a:xfrm>
        </p:spPr>
        <p:txBody>
          <a:bodyPr>
            <a:normAutofit fontScale="85000" lnSpcReduction="20000"/>
          </a:bodyPr>
          <a:lstStyle/>
          <a:p>
            <a:pPr rtl="1"/>
            <a:r>
              <a:rPr lang="fa-IR" b="1" dirty="0">
                <a:ln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 دانشگاه علوم پزشکی و خدمات بهداشتی درمانی اصفهان</a:t>
            </a:r>
          </a:p>
          <a:p>
            <a:pPr rtl="1"/>
            <a:endParaRPr lang="fa-IR" b="1" dirty="0">
              <a:ln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  <a:p>
            <a:pPr rtl="1"/>
            <a:r>
              <a:rPr lang="fa-IR" b="1" dirty="0">
                <a:ln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 </a:t>
            </a:r>
            <a:r>
              <a:rPr lang="en-US" b="1" dirty="0">
                <a:ln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Email : beh1.Isfahan@phc.mui.ac.ir</a:t>
            </a:r>
            <a:endParaRPr lang="en-US" b="1" i="1" dirty="0">
              <a:ln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E586A04-9E7C-4D7A-B82E-C2E9064CA9B7}"/>
              </a:ext>
            </a:extLst>
          </p:cNvPr>
          <p:cNvSpPr/>
          <p:nvPr/>
        </p:nvSpPr>
        <p:spPr>
          <a:xfrm>
            <a:off x="3048000" y="5410200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Yagut" panose="00000400000000000000" pitchFamily="2" charset="-78"/>
              </a:rPr>
              <a:t>با آرزوی توفیق روز افزون</a:t>
            </a:r>
            <a:endParaRPr lang="en-US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D19DB0A8-170D-45AA-83F7-C58652CC2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8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7"/>
    </mc:Choice>
    <mc:Fallback xmlns="">
      <p:transition spd="slow" advTm="2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1440"/>
            <a:ext cx="8610600" cy="432816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fa-IR" sz="6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Yagut" panose="00000400000000000000" pitchFamily="2" charset="-78"/>
              </a:rPr>
              <a:t>بخش اول</a:t>
            </a:r>
            <a:endParaRPr lang="en-US" sz="6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9381" y="3666069"/>
            <a:ext cx="8610600" cy="1439331"/>
          </a:xfrm>
        </p:spPr>
        <p:txBody>
          <a:bodyPr>
            <a:normAutofit/>
          </a:bodyPr>
          <a:lstStyle/>
          <a:p>
            <a:pPr rtl="1">
              <a:lnSpc>
                <a:spcPct val="150000"/>
              </a:lnSpc>
            </a:pPr>
            <a:r>
              <a:rPr lang="fa-IR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B Yagut" panose="00000400000000000000" pitchFamily="2" charset="-78"/>
              </a:rPr>
              <a:t>آشنایی با غده تیروئید و وظایف آن</a:t>
            </a:r>
            <a:endParaRPr lang="en-US" sz="3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B Yagut" panose="00000400000000000000" pitchFamily="2" charset="-78"/>
            </a:endParaRPr>
          </a:p>
          <a:p>
            <a:pPr rtl="1">
              <a:lnSpc>
                <a:spcPct val="150000"/>
              </a:lnSpc>
            </a:pPr>
            <a:endParaRPr lang="en-US" sz="3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Yagut" panose="00000400000000000000" pitchFamily="2" charset="-7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1635600">
            <a:off x="255007" y="1861465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FBA304B4-7154-4DA6-B355-8035F4CB1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2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9"/>
    </mc:Choice>
    <mc:Fallback xmlns="">
      <p:transition spd="slow" advTm="7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10600" cy="990599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اهداف آموزشی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219200"/>
            <a:ext cx="8686800" cy="4876800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>
                <a:solidFill>
                  <a:schemeClr val="tx1"/>
                </a:solidFill>
                <a:cs typeface="B Yagut" panose="00000400000000000000" pitchFamily="2" charset="-78"/>
              </a:rPr>
              <a:t>انتظار می رود فراگیران بدون استفاده از بسته آموزشی </a:t>
            </a:r>
            <a:r>
              <a:rPr lang="fa-IR" sz="2300" dirty="0">
                <a:solidFill>
                  <a:schemeClr val="tx1"/>
                </a:solidFill>
                <a:cs typeface="B Yagut" panose="00000400000000000000" pitchFamily="2" charset="-78"/>
              </a:rPr>
              <a:t>در پایان این مبحث بتوانند :</a:t>
            </a:r>
          </a:p>
          <a:p>
            <a:pPr algn="r" rtl="1">
              <a:lnSpc>
                <a:spcPct val="150000"/>
              </a:lnSpc>
            </a:pPr>
            <a:r>
              <a:rPr lang="fa-IR" sz="2400" dirty="0">
                <a:solidFill>
                  <a:schemeClr val="tx1"/>
                </a:solidFill>
                <a:cs typeface="B Yagut" panose="00000400000000000000" pitchFamily="2" charset="-78"/>
              </a:rPr>
              <a:t>1- غده تیروئید و نقش آن در سلامت را شرح دهد.</a:t>
            </a:r>
          </a:p>
          <a:p>
            <a:pPr algn="r" rtl="1">
              <a:lnSpc>
                <a:spcPct val="150000"/>
              </a:lnSpc>
            </a:pPr>
            <a:r>
              <a:rPr lang="fa-IR" sz="2400" dirty="0">
                <a:solidFill>
                  <a:schemeClr val="tx1"/>
                </a:solidFill>
                <a:cs typeface="B Yagut" panose="00000400000000000000" pitchFamily="2" charset="-78"/>
              </a:rPr>
              <a:t>2- نام هورمونهای غده تیروئید و وظایف آنها را نام ببرد.</a:t>
            </a:r>
          </a:p>
          <a:p>
            <a:pPr algn="r" rtl="1">
              <a:lnSpc>
                <a:spcPct val="150000"/>
              </a:lnSpc>
            </a:pPr>
            <a:r>
              <a:rPr lang="fa-IR" sz="2400" dirty="0">
                <a:solidFill>
                  <a:schemeClr val="tx1"/>
                </a:solidFill>
                <a:cs typeface="B Yagut" panose="00000400000000000000" pitchFamily="2" charset="-78"/>
              </a:rPr>
              <a:t>3- عملکرد هورمون محرکه تیروئید ( </a:t>
            </a:r>
            <a:r>
              <a:rPr lang="en-US" sz="2400" dirty="0">
                <a:solidFill>
                  <a:schemeClr val="tx1"/>
                </a:solidFill>
                <a:cs typeface="B Yagut" panose="00000400000000000000" pitchFamily="2" charset="-78"/>
              </a:rPr>
              <a:t>TSH</a:t>
            </a:r>
            <a:r>
              <a:rPr lang="fa-IR" sz="2400" dirty="0">
                <a:solidFill>
                  <a:schemeClr val="tx1"/>
                </a:solidFill>
                <a:cs typeface="B Yagut" panose="00000400000000000000" pitchFamily="2" charset="-78"/>
              </a:rPr>
              <a:t> ) و هورمون آزاد کننده تیروتروپین ( </a:t>
            </a:r>
            <a:r>
              <a:rPr lang="en-US" sz="2400" dirty="0">
                <a:solidFill>
                  <a:schemeClr val="tx1"/>
                </a:solidFill>
                <a:cs typeface="B Yagut" panose="00000400000000000000" pitchFamily="2" charset="-78"/>
              </a:rPr>
              <a:t>TRH</a:t>
            </a:r>
            <a:r>
              <a:rPr lang="fa-IR" sz="2400" dirty="0">
                <a:solidFill>
                  <a:schemeClr val="tx1"/>
                </a:solidFill>
                <a:cs typeface="B Yagut" panose="00000400000000000000" pitchFamily="2" charset="-78"/>
              </a:rPr>
              <a:t> ) را شرح بدهد.</a:t>
            </a:r>
          </a:p>
          <a:p>
            <a:pPr algn="r" rtl="1">
              <a:lnSpc>
                <a:spcPct val="150000"/>
              </a:lnSpc>
            </a:pPr>
            <a:r>
              <a:rPr lang="fa-IR" sz="2400" dirty="0">
                <a:solidFill>
                  <a:schemeClr val="tx1"/>
                </a:solidFill>
                <a:cs typeface="B Yagut" panose="00000400000000000000" pitchFamily="2" charset="-78"/>
              </a:rPr>
              <a:t>4- نحوه تنظیم تولید </a:t>
            </a:r>
            <a:r>
              <a:rPr lang="en-US" sz="2400" dirty="0">
                <a:solidFill>
                  <a:schemeClr val="tx1"/>
                </a:solidFill>
                <a:cs typeface="B Yagut" panose="00000400000000000000" pitchFamily="2" charset="-78"/>
              </a:rPr>
              <a:t>TSH</a:t>
            </a:r>
            <a:r>
              <a:rPr lang="fa-IR" sz="2400" dirty="0">
                <a:solidFill>
                  <a:schemeClr val="tx1"/>
                </a:solidFill>
                <a:cs typeface="B Yagut" panose="00000400000000000000" pitchFamily="2" charset="-78"/>
              </a:rPr>
              <a:t> توسط هورمونهای </a:t>
            </a:r>
            <a:r>
              <a:rPr lang="en-US" sz="2400" dirty="0">
                <a:solidFill>
                  <a:schemeClr val="tx1"/>
                </a:solidFill>
                <a:cs typeface="B Yagut" panose="00000400000000000000" pitchFamily="2" charset="-78"/>
              </a:rPr>
              <a:t>T3</a:t>
            </a:r>
            <a:r>
              <a:rPr lang="fa-IR" sz="2400" dirty="0">
                <a:solidFill>
                  <a:schemeClr val="tx1"/>
                </a:solidFill>
                <a:cs typeface="B Yagut" panose="00000400000000000000" pitchFamily="2" charset="-78"/>
              </a:rPr>
              <a:t> و </a:t>
            </a:r>
            <a:r>
              <a:rPr lang="en-US" sz="2400" dirty="0">
                <a:solidFill>
                  <a:schemeClr val="tx1"/>
                </a:solidFill>
                <a:cs typeface="B Yagut" panose="00000400000000000000" pitchFamily="2" charset="-78"/>
              </a:rPr>
              <a:t>T4</a:t>
            </a:r>
            <a:r>
              <a:rPr lang="fa-IR" sz="2400" dirty="0">
                <a:solidFill>
                  <a:schemeClr val="tx1"/>
                </a:solidFill>
                <a:cs typeface="B Yagut" panose="00000400000000000000" pitchFamily="2" charset="-78"/>
              </a:rPr>
              <a:t> را توضیح دهد.</a:t>
            </a:r>
          </a:p>
          <a:p>
            <a:pPr algn="r" rtl="1">
              <a:lnSpc>
                <a:spcPct val="150000"/>
              </a:lnSpc>
            </a:pPr>
            <a:r>
              <a:rPr lang="fa-IR" sz="2400" dirty="0">
                <a:solidFill>
                  <a:schemeClr val="tx1"/>
                </a:solidFill>
                <a:cs typeface="B Yagut" panose="00000400000000000000" pitchFamily="2" charset="-78"/>
              </a:rPr>
              <a:t>5- عوارض کمبود ید در رژیم غذایی زنان باردار و شیرده را نام ببرد.</a:t>
            </a:r>
          </a:p>
          <a:p>
            <a:pPr algn="r" rtl="1">
              <a:lnSpc>
                <a:spcPct val="150000"/>
              </a:lnSpc>
            </a:pPr>
            <a:r>
              <a:rPr lang="fa-IR" sz="2400" dirty="0">
                <a:solidFill>
                  <a:schemeClr val="tx1"/>
                </a:solidFill>
                <a:cs typeface="B Yagut" panose="00000400000000000000" pitchFamily="2" charset="-78"/>
              </a:rPr>
              <a:t>6- ید و نقش آن در سلامت تیرویید نوزادان را بیان کند.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8AB098AE-4F33-473D-AC2F-76D39FDAF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3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99"/>
    </mc:Choice>
    <mc:Fallback xmlns="">
      <p:transition spd="slow" advTm="42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1"/>
            <a:ext cx="8610600" cy="762000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فهرست عناوین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1143000"/>
            <a:ext cx="3886200" cy="5105399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مقدمه..........................................</a:t>
            </a:r>
            <a:r>
              <a:rPr lang="en-US" sz="2000" dirty="0">
                <a:solidFill>
                  <a:schemeClr val="tx1"/>
                </a:solidFill>
                <a:cs typeface="B Yagut" panose="00000400000000000000" pitchFamily="2" charset="-78"/>
              </a:rPr>
              <a:t>...</a:t>
            </a: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.......... 6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غده تیروئید ........................</a:t>
            </a:r>
            <a:r>
              <a:rPr lang="en-US" sz="2000" dirty="0">
                <a:solidFill>
                  <a:schemeClr val="tx1"/>
                </a:solidFill>
                <a:cs typeface="B Yagut" panose="00000400000000000000" pitchFamily="2" charset="-78"/>
              </a:rPr>
              <a:t>.</a:t>
            </a: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.</a:t>
            </a:r>
            <a:r>
              <a:rPr lang="en-US" sz="2000" dirty="0">
                <a:solidFill>
                  <a:schemeClr val="tx1"/>
                </a:solidFill>
                <a:cs typeface="B Yagut" panose="00000400000000000000" pitchFamily="2" charset="-78"/>
              </a:rPr>
              <a:t>..</a:t>
            </a: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............... 9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وظایف غده تیروئید ............</a:t>
            </a:r>
            <a:r>
              <a:rPr lang="en-US" sz="2000" dirty="0">
                <a:solidFill>
                  <a:schemeClr val="tx1"/>
                </a:solidFill>
                <a:cs typeface="B Yagut" panose="00000400000000000000" pitchFamily="2" charset="-78"/>
              </a:rPr>
              <a:t>...</a:t>
            </a: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............. 10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وظایف هورمونهای تیروئید ....</a:t>
            </a:r>
            <a:r>
              <a:rPr lang="en-US" sz="2000" dirty="0">
                <a:solidFill>
                  <a:schemeClr val="tx1"/>
                </a:solidFill>
                <a:cs typeface="B Yagut" panose="00000400000000000000" pitchFamily="2" charset="-78"/>
              </a:rPr>
              <a:t>...</a:t>
            </a: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....... 11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هورمون محرکه تیروئید ( </a:t>
            </a:r>
            <a:r>
              <a:rPr lang="en-US" sz="2000" dirty="0">
                <a:solidFill>
                  <a:schemeClr val="tx1"/>
                </a:solidFill>
                <a:cs typeface="B Yagut" panose="00000400000000000000" pitchFamily="2" charset="-78"/>
              </a:rPr>
              <a:t>TSH</a:t>
            </a: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 ) ...... 12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هورمون آزاد کننده تیروتروپین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( </a:t>
            </a:r>
            <a:r>
              <a:rPr lang="en-US" sz="2000" dirty="0">
                <a:solidFill>
                  <a:schemeClr val="tx1"/>
                </a:solidFill>
                <a:cs typeface="B Yagut" panose="00000400000000000000" pitchFamily="2" charset="-78"/>
              </a:rPr>
              <a:t>TRH</a:t>
            </a: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 ) ................................................. 13 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تنظیم تولید </a:t>
            </a:r>
            <a:r>
              <a:rPr lang="en-US" sz="2000" dirty="0">
                <a:solidFill>
                  <a:schemeClr val="tx1"/>
                </a:solidFill>
                <a:cs typeface="B Yagut" panose="00000400000000000000" pitchFamily="2" charset="-78"/>
              </a:rPr>
              <a:t>TSH</a:t>
            </a: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 توسط هورمونهای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en-US" sz="2000" dirty="0">
                <a:solidFill>
                  <a:schemeClr val="tx1"/>
                </a:solidFill>
                <a:cs typeface="B Yagut" panose="00000400000000000000" pitchFamily="2" charset="-78"/>
              </a:rPr>
              <a:t>T3</a:t>
            </a: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 و </a:t>
            </a:r>
            <a:r>
              <a:rPr lang="en-US" sz="2000" dirty="0">
                <a:solidFill>
                  <a:schemeClr val="tx1"/>
                </a:solidFill>
                <a:cs typeface="B Yagut" panose="00000400000000000000" pitchFamily="2" charset="-78"/>
              </a:rPr>
              <a:t>T4</a:t>
            </a: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 ............................................. 14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57200" y="1219200"/>
            <a:ext cx="3886200" cy="510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چه غذاهایی ید دارند ............................ 15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عوارض کمبود ید در رژیم غذایی 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زنان باردار ........................................... 16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عوارض کمبود ید در رژیم غذایی 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زنان شیرده .......................................... 17 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عوارض کمبود ید در رژیم غذایی کودکان ................................................................ 18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خلاصه مطالب و نتیجه گیری ............ 19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solidFill>
                  <a:schemeClr val="tx1"/>
                </a:solidFill>
                <a:cs typeface="B Yagut" panose="00000400000000000000" pitchFamily="2" charset="-78"/>
              </a:rPr>
              <a:t>پرسش و تمرین .................................. 20</a:t>
            </a:r>
            <a:endParaRPr lang="fa-IR" sz="2000" b="1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2217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"/>
    </mc:Choice>
    <mc:Fallback xmlns="">
      <p:transition spd="slow" advTm="35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1"/>
            <a:ext cx="8610600" cy="838200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مقدمه...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14401"/>
            <a:ext cx="8610600" cy="5410199"/>
          </a:xfrm>
        </p:spPr>
        <p:txBody>
          <a:bodyPr>
            <a:normAutofit/>
          </a:bodyPr>
          <a:lstStyle/>
          <a:p>
            <a:pPr marL="457200" indent="-457200" algn="r" rtl="1">
              <a:lnSpc>
                <a:spcPct val="16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3000" dirty="0">
                <a:solidFill>
                  <a:schemeClr val="tx1"/>
                </a:solidFill>
                <a:cs typeface="B Yagut" panose="00000400000000000000" pitchFamily="2" charset="-78"/>
              </a:rPr>
              <a:t>کم کاري تیرویید نوزادان، وضعیتی از کمبود هورمون تیرویید قابل درمان است که در صورت عدم تشخیص به هنگام و</a:t>
            </a:r>
            <a:r>
              <a:rPr lang="en-US" sz="3000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sz="3000" dirty="0">
                <a:solidFill>
                  <a:schemeClr val="tx1"/>
                </a:solidFill>
                <a:cs typeface="B Yagut" panose="00000400000000000000" pitchFamily="2" charset="-78"/>
              </a:rPr>
              <a:t>یا درمان نامناسب، می</a:t>
            </a:r>
            <a:r>
              <a:rPr lang="en-US" sz="3000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sz="3000" dirty="0">
                <a:solidFill>
                  <a:schemeClr val="tx1"/>
                </a:solidFill>
                <a:cs typeface="B Yagut" panose="00000400000000000000" pitchFamily="2" charset="-78"/>
              </a:rPr>
              <a:t>تواند موجب بروز عقب</a:t>
            </a:r>
            <a:r>
              <a:rPr lang="en-US" sz="3000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sz="3000" dirty="0">
                <a:solidFill>
                  <a:schemeClr val="tx1"/>
                </a:solidFill>
                <a:cs typeface="B Yagut" panose="00000400000000000000" pitchFamily="2" charset="-78"/>
              </a:rPr>
              <a:t>ماندگی شدید و اختلال در رشد کودك شود. </a:t>
            </a:r>
          </a:p>
          <a:p>
            <a:pPr marL="457200" indent="-457200" algn="r" rtl="1">
              <a:lnSpc>
                <a:spcPct val="16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endParaRPr lang="en-US" sz="3000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16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3000" dirty="0">
                <a:solidFill>
                  <a:schemeClr val="tx1"/>
                </a:solidFill>
                <a:cs typeface="B Yagut" panose="00000400000000000000" pitchFamily="2" charset="-78"/>
              </a:rPr>
              <a:t>عدم تشخیص و درمان مناسب و</a:t>
            </a:r>
            <a:r>
              <a:rPr lang="en-US" sz="3000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sz="3000" dirty="0">
                <a:solidFill>
                  <a:schemeClr val="tx1"/>
                </a:solidFill>
                <a:cs typeface="B Yagut" panose="00000400000000000000" pitchFamily="2" charset="-78"/>
              </a:rPr>
              <a:t>به</a:t>
            </a:r>
            <a:r>
              <a:rPr lang="en-US" sz="3000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sz="3000" dirty="0">
                <a:solidFill>
                  <a:schemeClr val="tx1"/>
                </a:solidFill>
                <a:cs typeface="B Yagut" panose="00000400000000000000" pitchFamily="2" charset="-78"/>
              </a:rPr>
              <a:t>هنگام بیماري ،در مبتلایان ، بار بیماري سنگینی را بر خانواده و جامعه وارد می کند. </a:t>
            </a:r>
            <a:endParaRPr lang="en-US" sz="3000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A2BF41DC-DE5E-420E-85F7-3557660B1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1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33"/>
    </mc:Choice>
    <mc:Fallback xmlns="">
      <p:transition spd="slow" advTm="42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1"/>
            <a:ext cx="8610600" cy="838200"/>
          </a:xfrm>
        </p:spPr>
        <p:txBody>
          <a:bodyPr>
            <a:normAutofit/>
          </a:bodyPr>
          <a:lstStyle/>
          <a:p>
            <a:pPr rtl="1"/>
            <a:r>
              <a:rPr lang="en-US" sz="4000" b="1" dirty="0">
                <a:cs typeface="B Yagut" panose="00000400000000000000" pitchFamily="2" charset="-78"/>
              </a:rPr>
              <a:t>…</a:t>
            </a:r>
            <a:r>
              <a:rPr lang="fa-IR" sz="4000" b="1" dirty="0">
                <a:cs typeface="B Yagut" panose="00000400000000000000" pitchFamily="2" charset="-78"/>
              </a:rPr>
              <a:t>مقدمه...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10600" cy="5257800"/>
          </a:xfrm>
        </p:spPr>
        <p:txBody>
          <a:bodyPr>
            <a:normAutofit lnSpcReduction="10000"/>
          </a:bodyPr>
          <a:lstStyle/>
          <a:p>
            <a:pPr marL="457200" indent="-457200" algn="r" rtl="1">
              <a:lnSpc>
                <a:spcPct val="16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3000" dirty="0">
                <a:solidFill>
                  <a:schemeClr val="tx1"/>
                </a:solidFill>
                <a:cs typeface="B Yagut" panose="00000400000000000000" pitchFamily="2" charset="-78"/>
              </a:rPr>
              <a:t>در حالی که در صورت تشخیص به</a:t>
            </a:r>
            <a:r>
              <a:rPr lang="en-US" sz="3000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sz="3000" dirty="0">
                <a:solidFill>
                  <a:schemeClr val="tx1"/>
                </a:solidFill>
                <a:cs typeface="B Yagut" panose="00000400000000000000" pitchFamily="2" charset="-78"/>
              </a:rPr>
              <a:t>هنگام ، درمان ساده ، آسان ، ارزان و موثر است.</a:t>
            </a:r>
          </a:p>
          <a:p>
            <a:pPr marL="457200" indent="-457200" algn="r" rtl="1">
              <a:lnSpc>
                <a:spcPct val="16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endParaRPr lang="en-US" sz="3000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16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3000" dirty="0">
                <a:solidFill>
                  <a:schemeClr val="tx1"/>
                </a:solidFill>
                <a:cs typeface="B Yagut" panose="00000400000000000000" pitchFamily="2" charset="-78"/>
              </a:rPr>
              <a:t> با غربالگري نوزادان و شناسایی بیماران و درمان مناسب آنان ، عوارض جدي</a:t>
            </a:r>
            <a:r>
              <a:rPr lang="en-US" sz="3000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sz="3000" dirty="0">
                <a:solidFill>
                  <a:schemeClr val="tx1"/>
                </a:solidFill>
                <a:cs typeface="B Yagut" panose="00000400000000000000" pitchFamily="2" charset="-78"/>
              </a:rPr>
              <a:t>بیماري اتفاق نیفتاده و با حفظ ضریب هوشی طبیعی در بیمار، فردي مولد و سالم به جامعه تحویل داده می</a:t>
            </a:r>
            <a:r>
              <a:rPr lang="en-US" sz="3000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sz="3000" dirty="0">
                <a:solidFill>
                  <a:schemeClr val="tx1"/>
                </a:solidFill>
                <a:cs typeface="B Yagut" panose="00000400000000000000" pitchFamily="2" charset="-78"/>
              </a:rPr>
              <a:t>شود.</a:t>
            </a:r>
            <a:endParaRPr lang="en-US" sz="3000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A423B55F-58BB-4853-84E0-544DCF4E62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0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4"/>
    </mc:Choice>
    <mc:Fallback xmlns="">
      <p:transition spd="slow" advTm="14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1"/>
            <a:ext cx="8610600" cy="838200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...مقدمه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14401"/>
            <a:ext cx="8610600" cy="5410199"/>
          </a:xfrm>
        </p:spPr>
        <p:txBody>
          <a:bodyPr>
            <a:normAutofit fontScale="85000" lnSpcReduction="10000"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در سال 1382 برنامه غربالگری بیماری متابولیک در نوزادان طراحی شد.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در سال 83 برنامه غربالگری به طور آزمایشی در استان های اصفهان و بوشهر و شهر شیراز اجرا شد.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در مهر سال 1384 نیز غربالگری بیماری در سیستم سلامت کشور ادغام شد.</a:t>
            </a: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از شروع برنامه تا کنون هزاران کودک مبتلا به کم کاری تیروئید شناسایی و با درمان به موقع از ضریب هوشی طبیعی برخوردارند.</a:t>
            </a: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endParaRPr lang="fa-IR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D7D8976B-10CF-4C15-8554-C29A1A964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04"/>
    </mc:Choice>
    <mc:Fallback xmlns="">
      <p:transition spd="slow" advTm="41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1"/>
            <a:ext cx="8610600" cy="838200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غده تیروئید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8610600" cy="5257800"/>
          </a:xfrm>
        </p:spPr>
        <p:txBody>
          <a:bodyPr>
            <a:normAutofit/>
          </a:bodyPr>
          <a:lstStyle/>
          <a:p>
            <a:pPr marL="457200" indent="-457200" algn="just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غده كوچكي به شكل پروانه </a:t>
            </a:r>
          </a:p>
          <a:p>
            <a:pPr marL="457200" indent="-457200" algn="just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در جلوي گردن در پايين حنجره ، پایین سیب آدمی و بالاي استخوانهاي ترقوه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قرار دارد. </a:t>
            </a:r>
          </a:p>
          <a:p>
            <a:pPr marL="457200" indent="-457200" algn="just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از دو لوب تشکیل شده‌</a:t>
            </a:r>
          </a:p>
          <a:p>
            <a:pPr marL="457200" indent="-457200" algn="just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در قسمت مرکزی دارای ایسموس (تنگه) است که سبب اتصال دو لوب تیروئیدی به یکدیگر می‌شود.</a:t>
            </a:r>
          </a:p>
          <a:p>
            <a:pPr algn="l" rtl="1">
              <a:lnSpc>
                <a:spcPct val="150000"/>
              </a:lnSpc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5" name="Picture 2" descr="https://endocrine.ac.ir/assets/admin/upload/article/790156327004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2971799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A4070746-AF5E-470E-B11F-553A042EB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9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78"/>
    </mc:Choice>
    <mc:Fallback xmlns="">
      <p:transition spd="slow" advTm="25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اصفهان</_x062f__x0627__x0646__x0634__x06af__x0627__x0647_>
    <_x0646__x0648__x0639__x0020__x062d__x06cc__x0637__x0647_ xmlns="12fdc5dc-769e-4543-b10d-fbea3dac4417">بيماري‌هاي غيرواگير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5NN7CDR5NKU2-831-889</_dlc_DocId>
    <_dlc_DocIdUrl xmlns="1047730d-92e1-4018-9084-d932fd3a7f58">
      <Url>http://www.health.gov.ir/hnd/_layouts/DocIdRedir.aspx?ID=5NN7CDR5NKU2-831-889</Url>
      <Description>5NN7CDR5NKU2-831-889</Description>
    </_dlc_DocIdUrl>
  </documentManagement>
</p:properties>
</file>

<file path=customXml/itemProps1.xml><?xml version="1.0" encoding="utf-8"?>
<ds:datastoreItem xmlns:ds="http://schemas.openxmlformats.org/officeDocument/2006/customXml" ds:itemID="{D467C437-A014-49B3-A046-C47EAB40B7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7D4383-F036-478D-8C43-56276523FB97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C6A2C90-B422-4F43-90AA-4AFBE1803BED}"/>
</file>

<file path=customXml/itemProps4.xml><?xml version="1.0" encoding="utf-8"?>
<ds:datastoreItem xmlns:ds="http://schemas.openxmlformats.org/officeDocument/2006/customXml" ds:itemID="{169F16A0-886C-4709-8272-59ADFEB9DE96}">
  <ds:schemaRefs>
    <ds:schemaRef ds:uri="http://schemas.microsoft.com/office/2006/metadata/properties"/>
    <ds:schemaRef ds:uri="http://schemas.microsoft.com/office/infopath/2007/PartnerControls"/>
    <ds:schemaRef ds:uri="12fdc5dc-769e-4543-b10d-fbea3dac4417"/>
    <ds:schemaRef ds:uri="1047730d-92e1-4018-9084-d932fd3a7f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3125</TotalTime>
  <Words>1108</Words>
  <Application>Microsoft Office PowerPoint</Application>
  <PresentationFormat>On-screen Show (4:3)</PresentationFormat>
  <Paragraphs>163</Paragraphs>
  <Slides>22</Slides>
  <Notes>21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B Yagut</vt:lpstr>
      <vt:lpstr>Calibri</vt:lpstr>
      <vt:lpstr>Wingdings 3</vt:lpstr>
      <vt:lpstr>Office Theme</vt:lpstr>
      <vt:lpstr>آشنایی با کم کاری تیروئید نوزادی(1)</vt:lpstr>
      <vt:lpstr>مشخصات سند</vt:lpstr>
      <vt:lpstr>بخش اول</vt:lpstr>
      <vt:lpstr>اهداف آموزشی</vt:lpstr>
      <vt:lpstr>فهرست عناوین</vt:lpstr>
      <vt:lpstr>مقدمه...</vt:lpstr>
      <vt:lpstr>…مقدمه...</vt:lpstr>
      <vt:lpstr>...مقدمه</vt:lpstr>
      <vt:lpstr>غده تیروئید</vt:lpstr>
      <vt:lpstr>وظایف غده تیروئید</vt:lpstr>
      <vt:lpstr>وظایف هورمونهای تیروئید</vt:lpstr>
      <vt:lpstr>هورمون محرکه تیروئید ( TSH )</vt:lpstr>
      <vt:lpstr>هورمون آزاد کننده تیروتروپین( TRH )</vt:lpstr>
      <vt:lpstr>تنظیم تولید TSH توسط هورمونهای T3 و T4</vt:lpstr>
      <vt:lpstr>چه غذاهایی ید دارند</vt:lpstr>
      <vt:lpstr>عوارض کمبود ید در رژیم غذایی زنان باردار</vt:lpstr>
      <vt:lpstr>عوارض کمبود ید در رژیم غذایی زنان شیرده</vt:lpstr>
      <vt:lpstr>عوارض کمبود ید در رژیم غذایی کودکان</vt:lpstr>
      <vt:lpstr>خلاصه مطالب و نتیجه گیری</vt:lpstr>
      <vt:lpstr>پرسش و تمرین</vt:lpstr>
      <vt:lpstr>فهرست منابع</vt:lpstr>
      <vt:lpstr> لطفاً نظرات و پیشنهادات خود پیرامون این بسته آموزشی را به آدرس زیر ارسال کنید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بیماری هایپو تیروئیدی جلسه اول</dc:title>
  <dc:creator>user</dc:creator>
  <cp:lastModifiedBy>S.Ansaripour</cp:lastModifiedBy>
  <cp:revision>659</cp:revision>
  <dcterms:created xsi:type="dcterms:W3CDTF">2006-08-16T00:00:00Z</dcterms:created>
  <dcterms:modified xsi:type="dcterms:W3CDTF">2020-07-27T03:29:12Z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b2033e27-68b0-4f91-85e6-dce25459b01f</vt:lpwstr>
  </property>
</Properties>
</file>